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28"/>
  </p:notesMasterIdLst>
  <p:sldIdLst>
    <p:sldId id="274" r:id="rId2"/>
    <p:sldId id="273" r:id="rId3"/>
    <p:sldId id="275" r:id="rId4"/>
    <p:sldId id="276" r:id="rId5"/>
    <p:sldId id="281" r:id="rId6"/>
    <p:sldId id="256" r:id="rId7"/>
    <p:sldId id="257" r:id="rId8"/>
    <p:sldId id="271" r:id="rId9"/>
    <p:sldId id="258" r:id="rId10"/>
    <p:sldId id="259" r:id="rId11"/>
    <p:sldId id="282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77" r:id="rId21"/>
    <p:sldId id="268" r:id="rId22"/>
    <p:sldId id="269" r:id="rId23"/>
    <p:sldId id="278" r:id="rId24"/>
    <p:sldId id="279" r:id="rId25"/>
    <p:sldId id="280" r:id="rId26"/>
    <p:sldId id="283" r:id="rId27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7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39703-C381-469E-9B25-EF5C90FD61F3}" type="datetimeFigureOut">
              <a:rPr lang="fr-FR" smtClean="0"/>
              <a:t>11/05/2022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AB897-BBA6-491C-938D-14389BA5E7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37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433" y="2171701"/>
            <a:ext cx="13238487" cy="4994372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2433" y="7166070"/>
            <a:ext cx="13238487" cy="129213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51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1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5" y="4292600"/>
            <a:ext cx="13238486" cy="2873471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33" y="7166072"/>
            <a:ext cx="13238487" cy="1290600"/>
          </a:xfrm>
        </p:spPr>
        <p:txBody>
          <a:bodyPr anchor="t"/>
          <a:lstStyle>
            <a:lvl1pPr marL="0" indent="0" algn="l">
              <a:buNone/>
              <a:defRPr sz="3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6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4969" y="3090863"/>
            <a:ext cx="6594509" cy="6293645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81740" y="3084139"/>
            <a:ext cx="6594512" cy="6300368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489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70" y="2857500"/>
            <a:ext cx="659450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4969" y="3771900"/>
            <a:ext cx="6594509" cy="5612607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81743" y="2857500"/>
            <a:ext cx="6594509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81743" y="3771900"/>
            <a:ext cx="6594509" cy="5612607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34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92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1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0" y="2171700"/>
            <a:ext cx="5101596" cy="2171700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6925" y="2171700"/>
            <a:ext cx="7793996" cy="6858000"/>
          </a:xfrm>
        </p:spPr>
        <p:txBody>
          <a:bodyPr anchor="ctr"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0" y="4693921"/>
            <a:ext cx="5101595" cy="4343399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022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861" y="2781288"/>
            <a:ext cx="7639359" cy="2362212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24319" y="1714500"/>
            <a:ext cx="4800600" cy="6858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5486400"/>
            <a:ext cx="7627469" cy="2057400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8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5" y="7200880"/>
            <a:ext cx="13238486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32433" y="1028700"/>
            <a:ext cx="13238487" cy="546099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4" y="8050988"/>
            <a:ext cx="13238484" cy="7405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68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2" y="2171700"/>
            <a:ext cx="13238489" cy="2971800"/>
          </a:xfrm>
        </p:spPr>
        <p:txBody>
          <a:bodyPr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5486400"/>
            <a:ext cx="13238489" cy="3543300"/>
          </a:xfrm>
        </p:spPr>
        <p:txBody>
          <a:bodyPr anchor="ctr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727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2" y="2171700"/>
            <a:ext cx="11998973" cy="3485061"/>
          </a:xfrm>
        </p:spPr>
        <p:txBody>
          <a:bodyPr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2895601" y="5656761"/>
            <a:ext cx="10919474" cy="51326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1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6525986"/>
            <a:ext cx="13238489" cy="2514600"/>
          </a:xfrm>
        </p:spPr>
        <p:txBody>
          <a:bodyPr anchor="ctr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1347443" y="1456880"/>
            <a:ext cx="120286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83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95735" y="3920681"/>
            <a:ext cx="120286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83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256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1" y="4686302"/>
            <a:ext cx="13238490" cy="2479770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32" y="7166072"/>
            <a:ext cx="13238489" cy="1290600"/>
          </a:xfrm>
        </p:spPr>
        <p:txBody>
          <a:bodyPr anchor="t"/>
          <a:lstStyle>
            <a:lvl1pPr marL="0" indent="0" algn="l">
              <a:buNone/>
              <a:defRPr sz="3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29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421" y="2971800"/>
            <a:ext cx="4420299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978695" y="4000500"/>
            <a:ext cx="4391025" cy="5384007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5489" y="2971800"/>
            <a:ext cx="4404362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09659" y="4000500"/>
            <a:ext cx="4420191" cy="5384007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87051" y="2971800"/>
            <a:ext cx="4398170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0687051" y="4000500"/>
            <a:ext cx="4398170" cy="5384007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89213" y="3200400"/>
            <a:ext cx="0" cy="59436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443341" y="3200400"/>
            <a:ext cx="0" cy="595032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241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8695" y="6376424"/>
            <a:ext cx="441007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78695" y="3314700"/>
            <a:ext cx="4410075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978695" y="7240817"/>
            <a:ext cx="4410075" cy="988784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4063" y="6376424"/>
            <a:ext cx="4395788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834062" y="3314700"/>
            <a:ext cx="4395788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32033" y="7240816"/>
            <a:ext cx="4401609" cy="988784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87051" y="6376424"/>
            <a:ext cx="4398170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0687049" y="3314700"/>
            <a:ext cx="4398170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0686863" y="7240813"/>
            <a:ext cx="4403996" cy="988784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589213" y="3200400"/>
            <a:ext cx="0" cy="59436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443341" y="3200400"/>
            <a:ext cx="0" cy="595032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170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789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56319" y="645320"/>
            <a:ext cx="2628902" cy="8739188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8695" y="1331121"/>
            <a:ext cx="11134724" cy="805338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29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5589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354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4004528"/>
            <a:ext cx="6055518" cy="62824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4338521"/>
            <a:ext cx="2283618" cy="354818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2913518" y="2514600"/>
            <a:ext cx="4229100" cy="42291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11999119" y="1"/>
            <a:ext cx="2405081" cy="1712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12908817" y="9144000"/>
            <a:ext cx="1490601" cy="1143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5656718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9167" y="679077"/>
            <a:ext cx="14107085" cy="2100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69" y="3079378"/>
            <a:ext cx="13419812" cy="6293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5233459" y="2686052"/>
            <a:ext cx="1485899" cy="4571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65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3427360" y="4837946"/>
            <a:ext cx="5789693" cy="4572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5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5528811" y="443594"/>
            <a:ext cx="1257299" cy="11515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4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114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</p:sldLayoutIdLst>
  <p:txStyles>
    <p:titleStyle>
      <a:lvl1pPr algn="l" defTabSz="685800" rtl="0" eaLnBrk="1" latinLnBrk="0" hangingPunct="1">
        <a:spcBef>
          <a:spcPct val="0"/>
        </a:spcBef>
        <a:buNone/>
        <a:defRPr sz="63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7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37590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1568F-1D6A-C585-70B0-6AF8006DD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2432" y="2171700"/>
            <a:ext cx="10462373" cy="49943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72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Qu’est</a:t>
            </a:r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2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ce</a:t>
            </a:r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que le </a:t>
            </a:r>
            <a:r>
              <a:rPr lang="en-US" sz="72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développement</a:t>
            </a:r>
            <a:r>
              <a:rPr 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durable ? </a:t>
            </a:r>
          </a:p>
        </p:txBody>
      </p:sp>
    </p:spTree>
    <p:extLst>
      <p:ext uri="{BB962C8B-B14F-4D97-AF65-F5344CB8AC3E}">
        <p14:creationId xmlns:p14="http://schemas.microsoft.com/office/powerpoint/2010/main" val="251517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056D59B-773C-AA08-BB32-496409C8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5" y="945829"/>
            <a:ext cx="6249765" cy="2433481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EBEBEB"/>
                </a:solidFill>
              </a:rPr>
              <a:t>Social</a:t>
            </a:r>
          </a:p>
        </p:txBody>
      </p:sp>
      <p:sp>
        <p:nvSpPr>
          <p:cNvPr id="84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1030" y="-1"/>
            <a:ext cx="839208" cy="556446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6" name="Freeform: Shape 85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7906229" y="-95400"/>
            <a:ext cx="10287002" cy="104778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70B046-CB34-E7EF-A0C6-020BDF890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988" y="2415147"/>
            <a:ext cx="8174833" cy="5456701"/>
          </a:xfrm>
          <a:prstGeom prst="rect">
            <a:avLst/>
          </a:prstGeom>
          <a:effectLst/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63672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FB7F8A-9EEA-7600-87DE-0EEF754EC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6" y="3657600"/>
            <a:ext cx="6249764" cy="567812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EBEBEB"/>
                </a:solidFill>
              </a:rPr>
              <a:t>Lutte contre la pauvreté et les inégalités. </a:t>
            </a:r>
          </a:p>
          <a:p>
            <a:endParaRPr lang="fr-FR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874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056D59B-773C-AA08-BB32-496409C8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5" y="945829"/>
            <a:ext cx="6249765" cy="2433481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EBEBEB"/>
                </a:solidFill>
              </a:rPr>
              <a:t>Economique </a:t>
            </a:r>
          </a:p>
        </p:txBody>
      </p:sp>
      <p:sp>
        <p:nvSpPr>
          <p:cNvPr id="137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1030" y="-1"/>
            <a:ext cx="839208" cy="556446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9" name="Freeform: Shape 138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7906229" y="-95400"/>
            <a:ext cx="10287002" cy="104778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093FB08-CD62-D8C4-9892-9ACAD3165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0988" y="2423508"/>
            <a:ext cx="8174833" cy="54399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63672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FB7F8A-9EEA-7600-87DE-0EEF754EC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6" y="3657600"/>
            <a:ext cx="6249764" cy="567812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EBEBEB"/>
                </a:solidFill>
              </a:rPr>
              <a:t>Croissance du marché et de la production</a:t>
            </a:r>
          </a:p>
          <a:p>
            <a:endParaRPr lang="fr-FR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110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056D59B-773C-AA08-BB32-496409C8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5" y="945829"/>
            <a:ext cx="6249765" cy="2433481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EBEBEB"/>
                </a:solidFill>
              </a:rPr>
              <a:t>Ecologie </a:t>
            </a:r>
          </a:p>
        </p:txBody>
      </p:sp>
      <p:sp>
        <p:nvSpPr>
          <p:cNvPr id="73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1030" y="-1"/>
            <a:ext cx="839208" cy="556446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7906229" y="-95400"/>
            <a:ext cx="10287002" cy="104778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1026" name="Picture 2" descr="Développement durable - Mairie Elbeuf">
            <a:extLst>
              <a:ext uri="{FF2B5EF4-FFF2-40B4-BE49-F238E27FC236}">
                <a16:creationId xmlns:a16="http://schemas.microsoft.com/office/drawing/2014/main" id="{28D0E6A8-93E5-2B7F-F118-2E9026C59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0988" y="2415147"/>
            <a:ext cx="8174833" cy="54567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63672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FB7F8A-9EEA-7600-87DE-0EEF754EC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6" y="3657600"/>
            <a:ext cx="6249764" cy="567812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EBEBEB"/>
                </a:solidFill>
              </a:rPr>
              <a:t>Protection de l’environnement et de la biodiversité.</a:t>
            </a:r>
          </a:p>
          <a:p>
            <a:endParaRPr lang="fr-FR" dirty="0">
              <a:solidFill>
                <a:srgbClr val="EBEBEB"/>
              </a:solidFill>
            </a:endParaRPr>
          </a:p>
          <a:p>
            <a:endParaRPr lang="fr-FR" dirty="0">
              <a:solidFill>
                <a:srgbClr val="EBEBEB"/>
              </a:solidFill>
            </a:endParaRPr>
          </a:p>
          <a:p>
            <a:r>
              <a:rPr lang="fr-FR" dirty="0">
                <a:solidFill>
                  <a:srgbClr val="EBEBEB"/>
                </a:solidFill>
              </a:rPr>
              <a:t>La pollution</a:t>
            </a:r>
          </a:p>
          <a:p>
            <a:r>
              <a:rPr lang="fr-FR" dirty="0">
                <a:solidFill>
                  <a:srgbClr val="EBEBEB"/>
                </a:solidFill>
              </a:rPr>
              <a:t>La dégradation</a:t>
            </a:r>
          </a:p>
          <a:p>
            <a:r>
              <a:rPr lang="fr-FR" dirty="0">
                <a:solidFill>
                  <a:srgbClr val="EBEBEB"/>
                </a:solidFill>
              </a:rPr>
              <a:t>Tri sélectif </a:t>
            </a:r>
          </a:p>
          <a:p>
            <a:r>
              <a:rPr lang="fr-FR" dirty="0">
                <a:solidFill>
                  <a:srgbClr val="EBEBEB"/>
                </a:solidFill>
              </a:rPr>
              <a:t>Les bons gestes </a:t>
            </a:r>
          </a:p>
          <a:p>
            <a:endParaRPr lang="fr-FR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382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DE322-9AE8-0B77-05CB-D8049B87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Développement durable :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8561513-D2F5-65B3-363C-F647365B2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1998" y="3079750"/>
            <a:ext cx="6606666" cy="629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79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AFF887F-3B5C-F73B-6C91-A005B1636205}"/>
              </a:ext>
            </a:extLst>
          </p:cNvPr>
          <p:cNvSpPr txBox="1"/>
          <p:nvPr/>
        </p:nvSpPr>
        <p:spPr>
          <a:xfrm>
            <a:off x="973395" y="943899"/>
            <a:ext cx="9282285" cy="24334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LA DEGRADATION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102B22-9F6A-DA04-7430-B776A456A54E}"/>
              </a:ext>
            </a:extLst>
          </p:cNvPr>
          <p:cNvSpPr txBox="1"/>
          <p:nvPr/>
        </p:nvSpPr>
        <p:spPr>
          <a:xfrm>
            <a:off x="1081777" y="2476500"/>
            <a:ext cx="9282283" cy="5678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objets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s’usent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et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finissent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par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s’altérer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jusqu’à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disparition</a:t>
            </a:r>
            <a:endParaRPr lang="en-US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CONSEQUENCES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Pollution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Vision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désagréable</a:t>
            </a:r>
            <a:endParaRPr lang="en-US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Dangereux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pour les </a:t>
            </a:r>
            <a:r>
              <a:rPr lang="en-US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animaux</a:t>
            </a:r>
            <a:r>
              <a:rPr lang="en-US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23961" y="-1"/>
            <a:ext cx="839208" cy="556446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cône Verte De Biodégradation Recyclable Biodégradable Vecteurs libres de  droits et plus d'images vectorielles de Biodégradable - iStock">
            <a:extLst>
              <a:ext uri="{FF2B5EF4-FFF2-40B4-BE49-F238E27FC236}">
                <a16:creationId xmlns:a16="http://schemas.microsoft.com/office/drawing/2014/main" id="{FE68FC55-0E40-F32D-9C6A-C3206AD0F9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8" r="13422" b="2"/>
          <a:stretch/>
        </p:blipFill>
        <p:spPr bwMode="auto">
          <a:xfrm>
            <a:off x="10843762" y="1"/>
            <a:ext cx="7444868" cy="10287002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433C60-20E6-2C21-6CDA-7603DC6E2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974" y="5654061"/>
            <a:ext cx="90011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32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FF887F-3B5C-F73B-6C91-A005B1636205}"/>
              </a:ext>
            </a:extLst>
          </p:cNvPr>
          <p:cNvSpPr txBox="1"/>
          <p:nvPr/>
        </p:nvSpPr>
        <p:spPr>
          <a:xfrm>
            <a:off x="973395" y="943899"/>
            <a:ext cx="4984368" cy="2462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POLLUTION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EB2CE9-5C6E-ADCA-0E43-B748C9E5FB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18" r="17309"/>
          <a:stretch/>
        </p:blipFill>
        <p:spPr>
          <a:xfrm>
            <a:off x="6929316" y="914401"/>
            <a:ext cx="10387134" cy="84581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3A089E-0A16-452C-B341-0F769780D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63672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102B22-9F6A-DA04-7430-B776A456A54E}"/>
              </a:ext>
            </a:extLst>
          </p:cNvPr>
          <p:cNvSpPr txBox="1"/>
          <p:nvPr/>
        </p:nvSpPr>
        <p:spPr>
          <a:xfrm>
            <a:off x="971551" y="3657601"/>
            <a:ext cx="4986212" cy="5714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Mesuré en CO2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CONSEQUENCES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Baisse du niveau de qualité de vie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Réchauffement climatique  </a:t>
            </a:r>
          </a:p>
        </p:txBody>
      </p:sp>
    </p:spTree>
    <p:extLst>
      <p:ext uri="{BB962C8B-B14F-4D97-AF65-F5344CB8AC3E}">
        <p14:creationId xmlns:p14="http://schemas.microsoft.com/office/powerpoint/2010/main" val="1061000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18287999" cy="102869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"/>
            <a:ext cx="18287999" cy="102869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"/>
            <a:ext cx="18287999" cy="102869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E4E366E-272A-409E-840F-9A6A64A9E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21560C-E4AB-4287-A29C-3F6916794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63672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DF6CFF07-D953-4F9C-9A0E-E0A6AACB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9908" y="2190345"/>
            <a:ext cx="5208090" cy="1238898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AFF887F-3B5C-F73B-6C91-A005B1636205}"/>
              </a:ext>
            </a:extLst>
          </p:cNvPr>
          <p:cNvSpPr txBox="1"/>
          <p:nvPr/>
        </p:nvSpPr>
        <p:spPr>
          <a:xfrm>
            <a:off x="973395" y="943900"/>
            <a:ext cx="13878231" cy="15249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LE TRI SELECTIF</a:t>
            </a: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DAA4FEEE-0B5F-41BF-825D-60F9FB0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2643100"/>
            <a:ext cx="18288626" cy="7643900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102B22-9F6A-DA04-7430-B776A456A54E}"/>
              </a:ext>
            </a:extLst>
          </p:cNvPr>
          <p:cNvSpPr txBox="1"/>
          <p:nvPr/>
        </p:nvSpPr>
        <p:spPr>
          <a:xfrm>
            <a:off x="973396" y="3822421"/>
            <a:ext cx="7683909" cy="5488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Permet le traitement de nos déchets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Permet d’économiser de l’énergie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CONSEQUENCES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Seconde vie au matériel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Vidéo 3min 10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27F121-BB58-135C-9E36-9551D7AE2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874" y="4445945"/>
            <a:ext cx="8177440" cy="42459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885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BA32A1-C492-8CCA-203A-6F7BD452EC5B}"/>
              </a:ext>
            </a:extLst>
          </p:cNvPr>
          <p:cNvSpPr txBox="1"/>
          <p:nvPr/>
        </p:nvSpPr>
        <p:spPr>
          <a:xfrm>
            <a:off x="5600700" y="4420225"/>
            <a:ext cx="7086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/>
              <a:t>QUIZZ</a:t>
            </a:r>
          </a:p>
        </p:txBody>
      </p:sp>
    </p:spTree>
    <p:extLst>
      <p:ext uri="{BB962C8B-B14F-4D97-AF65-F5344CB8AC3E}">
        <p14:creationId xmlns:p14="http://schemas.microsoft.com/office/powerpoint/2010/main" val="3346040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CD9C82-F94E-1658-BB9A-826B0E971B84}"/>
              </a:ext>
            </a:extLst>
          </p:cNvPr>
          <p:cNvSpPr txBox="1"/>
          <p:nvPr/>
        </p:nvSpPr>
        <p:spPr>
          <a:xfrm>
            <a:off x="1409700" y="4789557"/>
            <a:ext cx="1546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Qu’est ce que l’Ecologie ? </a:t>
            </a:r>
          </a:p>
        </p:txBody>
      </p:sp>
    </p:spTree>
    <p:extLst>
      <p:ext uri="{BB962C8B-B14F-4D97-AF65-F5344CB8AC3E}">
        <p14:creationId xmlns:p14="http://schemas.microsoft.com/office/powerpoint/2010/main" val="1876891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CD9C82-F94E-1658-BB9A-826B0E971B84}"/>
              </a:ext>
            </a:extLst>
          </p:cNvPr>
          <p:cNvSpPr txBox="1"/>
          <p:nvPr/>
        </p:nvSpPr>
        <p:spPr>
          <a:xfrm>
            <a:off x="1409700" y="4789557"/>
            <a:ext cx="1546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Quel est le mode de transport le moins polluant entre la moto et le vélo ? </a:t>
            </a:r>
          </a:p>
        </p:txBody>
      </p:sp>
    </p:spTree>
    <p:extLst>
      <p:ext uri="{BB962C8B-B14F-4D97-AF65-F5344CB8AC3E}">
        <p14:creationId xmlns:p14="http://schemas.microsoft.com/office/powerpoint/2010/main" val="3562447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CD9C82-F94E-1658-BB9A-826B0E971B84}"/>
              </a:ext>
            </a:extLst>
          </p:cNvPr>
          <p:cNvSpPr txBox="1"/>
          <p:nvPr/>
        </p:nvSpPr>
        <p:spPr>
          <a:xfrm>
            <a:off x="1409700" y="4789557"/>
            <a:ext cx="1546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Pourquoi ne faut-il pas jeter ses déchets dans la nature ?</a:t>
            </a:r>
          </a:p>
        </p:txBody>
      </p:sp>
    </p:spTree>
    <p:extLst>
      <p:ext uri="{BB962C8B-B14F-4D97-AF65-F5344CB8AC3E}">
        <p14:creationId xmlns:p14="http://schemas.microsoft.com/office/powerpoint/2010/main" val="4060821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134</Words>
  <Application>Microsoft Office PowerPoint</Application>
  <PresentationFormat>Personnalisé</PresentationFormat>
  <Paragraphs>46</Paragraphs>
  <Slides>26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 3</vt:lpstr>
      <vt:lpstr>Ion</vt:lpstr>
      <vt:lpstr>Qu’est ce que le développement durable ? </vt:lpstr>
      <vt:lpstr>Social</vt:lpstr>
      <vt:lpstr>Economique </vt:lpstr>
      <vt:lpstr>Ecologie </vt:lpstr>
      <vt:lpstr>Développement durable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EXPOSITION DEV. DUR.</dc:title>
  <dc:creator>CDOS MOSELLE</dc:creator>
  <cp:keywords>DAE1zRPISBc,BADVhvOiZD4</cp:keywords>
  <cp:lastModifiedBy>Nicolas C</cp:lastModifiedBy>
  <cp:revision>2</cp:revision>
  <dcterms:created xsi:type="dcterms:W3CDTF">2022-05-10T14:02:34Z</dcterms:created>
  <dcterms:modified xsi:type="dcterms:W3CDTF">2022-05-11T02:29:01Z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2022-01-18T00:00:00Z</vt:filetime>
  </property>
  <property fmtid="{D5CDD505-2E9C-101B-9397-08002B2CF9AE}" pid="3" name="Creator">
    <vt:lpwstr>Canva</vt:lpwstr>
  </property>
  <property fmtid="{D5CDD505-2E9C-101B-9397-08002B2CF9AE}" pid="4" name="LastSaved">
    <vt:filetime>2022-05-10T00:00:00Z</vt:filetime>
  </property>
</Properties>
</file>